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Lat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jp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a201b359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2a201b359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2a201b359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2a201b359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a201b359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2a201b359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a201b359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a201b359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a42d5ec4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2a42d5ec4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2a42d5ec4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2a42d5ec4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2a42d5ec4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2a42d5ec4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a42d5ec4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2a42d5ec4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2a42d5ec4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2a42d5ec4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9c6b12ef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9c6b12ef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09c6b12ef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09c6b12ef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09c6b12ef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09c6b12ef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09c6b12ef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09c6b12ef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09c6b12ef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09c6b12ef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9c6b12ef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9c6b12ef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9c6b12ef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9c6b12ef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a201b359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a201b359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Relationship Id="rId4" Type="http://schemas.openxmlformats.org/officeDocument/2006/relationships/hyperlink" Target="http://cobweb.cs.uga.edu/~potter/CompIntell/ga_tutorial.pdf" TargetMode="External"/><Relationship Id="rId5" Type="http://schemas.openxmlformats.org/officeDocument/2006/relationships/hyperlink" Target="https://www.scottcondron.com/jupyter/optimisation/visualisation/2020/07/20/interactive-genetic-algorithm-dashboard-from-scratch-in-python.html" TargetMode="External"/><Relationship Id="rId6" Type="http://schemas.openxmlformats.org/officeDocument/2006/relationships/hyperlink" Target="https://mitpress.mit.edu/9780262631853/an-introduction-to-genetic-algorithms/" TargetMode="External"/><Relationship Id="rId7" Type="http://schemas.openxmlformats.org/officeDocument/2006/relationships/hyperlink" Target="https://www.youtube.com/watch?v=FKbarpAlBkw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hyperlink" Target="https://www.youtube.com/watch?v=iaq_Fpr4KZc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Grid Search Algorithms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7972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Heuristic Approach to Optimization</a:t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316175" y="2787300"/>
            <a:ext cx="84660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8" name="Google Shape;128;p22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869050"/>
            <a:ext cx="4991777" cy="42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5832300" y="890850"/>
            <a:ext cx="30000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References: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http://cobweb.cs.uga.edu/~potter/CompIntell/ga_tutorial.pdf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https://www.scottcondron.com/jupyter/optimisation/visualisation/2020/07/20/interactive-genetic-algorithm-dashboard-from-scratch-in-python.html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/>
              </a:rPr>
              <a:t>https://mitpress.mit.edu/9780262631853/an-introduction-to-genetic-algorithms/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8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 video to watch:</a:t>
            </a:r>
            <a:endParaRPr sz="1200">
              <a:solidFill>
                <a:srgbClr val="00008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7"/>
              </a:rPr>
              <a:t>https://www.youtube.com/watch?v=FKbarpAlBkw</a:t>
            </a:r>
            <a:endParaRPr sz="1200" u="sng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Swarm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6" name="Google Shape;136;p23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23"/>
          <p:cNvSpPr txBox="1"/>
          <p:nvPr/>
        </p:nvSpPr>
        <p:spPr>
          <a:xfrm>
            <a:off x="311700" y="2000650"/>
            <a:ext cx="25296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Idea:</a:t>
            </a:r>
            <a:r>
              <a:rPr b="1"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 a collection of particles that move around the search space influenced by their own best past location and the best past location of the whole swarm or a close neighbor.</a:t>
            </a:r>
            <a:endParaRPr sz="1600"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925" y="948913"/>
            <a:ext cx="4861878" cy="4027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4" name="Google Shape;144;p2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4"/>
          <p:cNvSpPr txBox="1"/>
          <p:nvPr/>
        </p:nvSpPr>
        <p:spPr>
          <a:xfrm>
            <a:off x="275975" y="919850"/>
            <a:ext cx="735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particle positions get updated by using velocities:</a:t>
            </a:r>
            <a:endParaRPr sz="1600"/>
          </a:p>
        </p:txBody>
      </p:sp>
      <p:pic>
        <p:nvPicPr>
          <p:cNvPr descr="p_{i} (t+1)=p_i  (t)+v_i (t)"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375" y="1676150"/>
            <a:ext cx="3725966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/>
        </p:nvSpPr>
        <p:spPr>
          <a:xfrm>
            <a:off x="311700" y="2536350"/>
            <a:ext cx="46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 get velocities we implement the following: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450" y="3240075"/>
            <a:ext cx="8646851" cy="12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Heuristics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4" name="Google Shape;154;p25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5"/>
          <p:cNvSpPr txBox="1"/>
          <p:nvPr/>
        </p:nvSpPr>
        <p:spPr>
          <a:xfrm>
            <a:off x="382750" y="1099925"/>
            <a:ext cx="8383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number of particles should be low, around 20-40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speed a particle can move (maximum change in its position per iteration) should be bounded, such as to a percentage of the size of the domain.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learning factors (biases towards global and personal best positions) should be between 0 and 4, typically 2.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local bias (local neighborhood) factor can be introduced where neighbors are determined based on Euclidean distance between particle positions.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lang="en" sz="16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Particles may leave the boundary of the problem space and may be penalized, be reflected back into the domain or biased to return back toward a position in the problem domain. Alternatively, a wrapping strategy may be used at the edge of the domain creating a loop, torrid or related geometrical structures at the chosen dimensionality.</a:t>
            </a:r>
            <a:endParaRPr sz="1600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1" name="Google Shape;161;p2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4888" y="922725"/>
            <a:ext cx="5034218" cy="40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8" name="Google Shape;168;p2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250" y="847300"/>
            <a:ext cx="5370251" cy="429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5" name="Google Shape;175;p2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8"/>
          <p:cNvSpPr txBox="1"/>
          <p:nvPr/>
        </p:nvSpPr>
        <p:spPr>
          <a:xfrm>
            <a:off x="311700" y="943950"/>
            <a:ext cx="8520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Annealing is a concept from material science; it refers to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heating metal or glass and allow it to cool slowly, in order to remove internal stresses and make it easier to work.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8038" y="2159250"/>
            <a:ext cx="2447925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3" name="Google Shape;183;p2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9"/>
          <p:cNvSpPr txBox="1"/>
          <p:nvPr/>
        </p:nvSpPr>
        <p:spPr>
          <a:xfrm>
            <a:off x="163950" y="902925"/>
            <a:ext cx="868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</a:t>
            </a: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drop a random trial point and then, based on the value of the objective function, continue to drop other points at a certain distance. The distance between consecutive points is measured as a function of the "temperature" which is decreasing based on an exponential law.</a:t>
            </a:r>
            <a:endParaRPr sz="1600"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50" y="1987225"/>
            <a:ext cx="8327526" cy="22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1" name="Google Shape;191;p3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2" name="Google Shape;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1102725"/>
            <a:ext cx="7880056" cy="23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0"/>
          <p:cNvSpPr txBox="1"/>
          <p:nvPr/>
        </p:nvSpPr>
        <p:spPr>
          <a:xfrm>
            <a:off x="382750" y="3593175"/>
            <a:ext cx="741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Visual example for simulated annealing algorithm: </a:t>
            </a: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https://www.youtube.com/watch?v=iaq_Fpr4KZc</a:t>
            </a:r>
            <a:endParaRPr sz="1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Motivation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100" y="2346325"/>
            <a:ext cx="5341601" cy="22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1031725"/>
            <a:ext cx="82287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We consider the fact that almost all models in Machine Learning require specific hyperparameters: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Main Idea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0" name="Google Shape;70;p15"/>
          <p:cNvCxnSpPr/>
          <p:nvPr/>
        </p:nvCxnSpPr>
        <p:spPr>
          <a:xfrm>
            <a:off x="382750" y="801425"/>
            <a:ext cx="8322300" cy="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5"/>
          <p:cNvSpPr txBox="1"/>
          <p:nvPr/>
        </p:nvSpPr>
        <p:spPr>
          <a:xfrm>
            <a:off x="378675" y="1075775"/>
            <a:ext cx="83772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lang="en" sz="1600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aren't we testing all possible choices/values for the hyperparameters?</a:t>
            </a:r>
            <a:endParaRPr sz="1600">
              <a:solidFill>
                <a:srgbClr val="980000"/>
              </a:solidFill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lang="en" sz="1600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not just use gradient descent to determine the best choice of hyperparameters?</a:t>
            </a:r>
            <a:endParaRPr sz="1800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56075" y="2000488"/>
            <a:ext cx="78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FACT: We may rarely be able to compute in closed form gradients of the prediction error with respect to the </a:t>
            </a:r>
            <a:r>
              <a:rPr i="1"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hyper</a:t>
            </a:r>
            <a:r>
              <a:rPr lang="en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parameters</a:t>
            </a:r>
            <a:endParaRPr/>
          </a:p>
        </p:txBody>
      </p:sp>
      <p:sp>
        <p:nvSpPr>
          <p:cNvPr id="73" name="Google Shape;73;p15"/>
          <p:cNvSpPr txBox="1"/>
          <p:nvPr/>
        </p:nvSpPr>
        <p:spPr>
          <a:xfrm>
            <a:off x="456075" y="2571750"/>
            <a:ext cx="7977600" cy="24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SOLUTION:</a:t>
            </a:r>
            <a:endParaRPr sz="1600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Subdivide the ranges of hyperparameters in grids (if they are numerical, equally spaced values)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Initialize the hyperparameters with a random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Evaluate the prediction error with this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the hyperparameters with a </a:t>
            </a:r>
            <a:r>
              <a:rPr i="1"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procedure</a:t>
            </a: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that includes </a:t>
            </a:r>
            <a:r>
              <a:rPr i="1"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good heuristics</a:t>
            </a:r>
            <a:endParaRPr i="1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 the new choice</a:t>
            </a:r>
            <a:endParaRPr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Repeat the previously two steps until there is no more distinguishable progress relative to a tolerance value.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Grid Example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9" name="Google Shape;79;p1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150" y="1008550"/>
            <a:ext cx="5015654" cy="40273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82750" y="1032725"/>
            <a:ext cx="2887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 that we want to determine the best tree depth </a:t>
            </a:r>
            <a:r>
              <a:rPr i="1"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best leaf size for a classification tree. The following image color-codes the values of the cost function based on the grid values.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7" name="Google Shape;87;p1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425" y="985250"/>
            <a:ext cx="2982549" cy="402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Steps in 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4" name="Google Shape;94;p1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8"/>
          <p:cNvSpPr txBox="1"/>
          <p:nvPr/>
        </p:nvSpPr>
        <p:spPr>
          <a:xfrm>
            <a:off x="382750" y="1263350"/>
            <a:ext cx="78702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Evaluation</a:t>
            </a:r>
            <a:endParaRPr sz="1800">
              <a:solidFill>
                <a:srgbClr val="0B539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None/>
            </a:pPr>
            <a:r>
              <a:rPr lang="en" sz="1500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compute the value of the output at each individual form the population and we ranked the individuals.</a:t>
            </a:r>
            <a:endParaRPr sz="1500">
              <a:solidFill>
                <a:srgbClr val="134F5C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382750" y="2571750"/>
            <a:ext cx="7582800" cy="13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Selection</a:t>
            </a:r>
            <a:endParaRPr sz="1800">
              <a:solidFill>
                <a:srgbClr val="134F5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None/>
            </a:pP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order to create a parent we draw a random subset from the population and pick the most "fit" individual. Once we obtain two parents we can applying the </a:t>
            </a:r>
            <a:r>
              <a:rPr i="1"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crossover</a:t>
            </a: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i="1"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mutation</a:t>
            </a:r>
            <a:r>
              <a:rPr lang="en" sz="1500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procedures for generating children.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2" name="Google Shape;102;p1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550" y="1638138"/>
            <a:ext cx="5017551" cy="313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311700" y="929450"/>
            <a:ext cx="812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Typically we implement a two-point crossover. If the grid is 2-D we consider a crossover procedure illustrated below: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0" name="Google Shape;110;p2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0"/>
          <p:cNvSpPr txBox="1"/>
          <p:nvPr/>
        </p:nvSpPr>
        <p:spPr>
          <a:xfrm>
            <a:off x="382750" y="1002625"/>
            <a:ext cx="821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3-D a two-point crossover can be implemented as follows: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0000" y="1545850"/>
            <a:ext cx="4694591" cy="34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4813900" y="43846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(7,2,1)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391400" y="15632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0000"/>
                </a:solidFill>
              </a:rPr>
              <a:t>(2,5,4)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Mutation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0" name="Google Shape;120;p21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1"/>
          <p:cNvSpPr txBox="1"/>
          <p:nvPr/>
        </p:nvSpPr>
        <p:spPr>
          <a:xfrm>
            <a:off x="311700" y="1058575"/>
            <a:ext cx="6463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implement the mutation as a perturbation with values sampled from a random normal variable of mean 0 and standard deviation equal to the desired "mutation scale."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50" y="2039553"/>
            <a:ext cx="6241950" cy="151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